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4"/>
  </p:notesMasterIdLst>
  <p:sldIdLst>
    <p:sldId id="256" r:id="rId2"/>
    <p:sldId id="268" r:id="rId3"/>
    <p:sldId id="294" r:id="rId4"/>
    <p:sldId id="295" r:id="rId5"/>
    <p:sldId id="292" r:id="rId6"/>
    <p:sldId id="291" r:id="rId7"/>
    <p:sldId id="290" r:id="rId8"/>
    <p:sldId id="269" r:id="rId9"/>
    <p:sldId id="270" r:id="rId10"/>
    <p:sldId id="289" r:id="rId11"/>
    <p:sldId id="274" r:id="rId12"/>
    <p:sldId id="265" r:id="rId13"/>
  </p:sldIdLst>
  <p:sldSz cx="9144000" cy="5143500" type="screen16x9"/>
  <p:notesSz cx="6858000" cy="9144000"/>
  <p:embeddedFontLst>
    <p:embeddedFont>
      <p:font typeface="Raleway" panose="020B0604020202020204" charset="0"/>
      <p:regular r:id="rId15"/>
      <p:bold r:id="rId16"/>
      <p:italic r:id="rId17"/>
      <p:boldItalic r:id="rId18"/>
    </p:embeddedFont>
    <p:embeddedFont>
      <p:font typeface="Lato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B94205-521E-4EAB-BDC7-6D7E506F9E63}">
  <a:tblStyle styleId="{CEB94205-521E-4EAB-BDC7-6D7E506F9E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jpg>
</file>

<file path=ppt/media/image2.pn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6111083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741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199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1913875" y="1584450"/>
            <a:ext cx="63651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Sociology  </a:t>
            </a:r>
            <a:r>
              <a:rPr lang="en-GB" sz="2000">
                <a:solidFill>
                  <a:srgbClr val="000000"/>
                </a:solidFill>
              </a:rPr>
              <a:t>Course Code (SS 2005)</a:t>
            </a:r>
            <a:endParaRPr sz="1400"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1957888" y="2571747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Muhammad Zeeshan</a:t>
            </a:r>
            <a:endParaRPr sz="14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773" y="578911"/>
            <a:ext cx="8208334" cy="561521"/>
          </a:xfrm>
        </p:spPr>
        <p:txBody>
          <a:bodyPr/>
          <a:lstStyle/>
          <a:p>
            <a:pPr algn="ctr"/>
            <a:r>
              <a:rPr lang="en-US" dirty="0" smtClean="0"/>
              <a:t>ERVING GOFFMAN’S: DRAMATURGICAL ANALYSIS</a:t>
            </a:r>
            <a:endParaRPr lang="" dirty="0"/>
          </a:p>
        </p:txBody>
      </p:sp>
      <p:sp>
        <p:nvSpPr>
          <p:cNvPr id="4" name="Rectangle 3"/>
          <p:cNvSpPr/>
          <p:nvPr/>
        </p:nvSpPr>
        <p:spPr>
          <a:xfrm>
            <a:off x="382773" y="1340016"/>
            <a:ext cx="8381082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500" dirty="0">
                <a:latin typeface="Lato" panose="020B0604020202020204" charset="0"/>
              </a:rPr>
              <a:t>Erving Goffman (1922–1982) was another sociologist who analyzed social interaction, explaining that people live their lives much like actors performing on a stage. </a:t>
            </a:r>
            <a:endParaRPr lang="en-US" sz="1500" dirty="0" smtClean="0">
              <a:latin typeface="Lato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500" dirty="0">
              <a:latin typeface="Lato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500" dirty="0" smtClean="0">
                <a:latin typeface="Lato" panose="020B0604020202020204" charset="0"/>
              </a:rPr>
              <a:t>If </a:t>
            </a:r>
            <a:r>
              <a:rPr lang="en-US" sz="1500" dirty="0">
                <a:latin typeface="Lato" panose="020B0604020202020204" charset="0"/>
              </a:rPr>
              <a:t>we imagine ourselves as directors observing what goes on in the theater of everyday life, we are doing what Goffman called dramaturgical analysis, the study of social </a:t>
            </a:r>
            <a:r>
              <a:rPr lang="en-US" sz="1500" dirty="0" smtClean="0">
                <a:latin typeface="Lato" panose="020B0604020202020204" charset="0"/>
              </a:rPr>
              <a:t>interaction </a:t>
            </a:r>
            <a:r>
              <a:rPr lang="en-US" sz="1500" dirty="0">
                <a:latin typeface="Lato" panose="020B0604020202020204" charset="0"/>
              </a:rPr>
              <a:t>in terms of theatrical performance</a:t>
            </a:r>
            <a:r>
              <a:rPr lang="en-US" sz="1500" dirty="0" smtClean="0">
                <a:latin typeface="Lato" panose="020B0604020202020204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500" dirty="0">
              <a:latin typeface="Lato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500" b="1" u="sng" dirty="0">
                <a:latin typeface="Lato" panose="020B0604020202020204" charset="0"/>
              </a:rPr>
              <a:t>Dramaturgical analysis </a:t>
            </a:r>
            <a:r>
              <a:rPr lang="en-US" sz="1500" dirty="0">
                <a:latin typeface="Lato" panose="020B0604020202020204" charset="0"/>
              </a:rPr>
              <a:t>offers a fresh look at the concepts of </a:t>
            </a:r>
            <a:r>
              <a:rPr lang="en-US" sz="1500" dirty="0" smtClean="0">
                <a:latin typeface="Lato" panose="020B0604020202020204" charset="0"/>
              </a:rPr>
              <a:t>status </a:t>
            </a:r>
            <a:r>
              <a:rPr lang="en-US" sz="1500" dirty="0">
                <a:latin typeface="Lato" panose="020B0604020202020204" charset="0"/>
              </a:rPr>
              <a:t>and role. </a:t>
            </a:r>
            <a:endParaRPr lang="en-US" sz="1500" dirty="0" smtClean="0">
              <a:latin typeface="Lato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500" dirty="0">
              <a:latin typeface="Lato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500" dirty="0" smtClean="0">
                <a:latin typeface="Lato" panose="020B0604020202020204" charset="0"/>
              </a:rPr>
              <a:t>A </a:t>
            </a:r>
            <a:r>
              <a:rPr lang="en-US" sz="1500" dirty="0">
                <a:latin typeface="Lato" panose="020B0604020202020204" charset="0"/>
              </a:rPr>
              <a:t>status is like a part in a play, and a role serves as a script, supplying dialogue and action for the characters. Goffman described each individual’s “performance” as the presentation of self, a person’s efforts to create specific impressions in the minds of others. </a:t>
            </a:r>
            <a:endParaRPr lang="en-US" sz="1500" dirty="0" smtClean="0">
              <a:latin typeface="Lato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500" dirty="0" smtClean="0">
              <a:latin typeface="Lato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500" dirty="0" smtClean="0">
                <a:latin typeface="Lato" panose="020B0604020202020204" charset="0"/>
              </a:rPr>
              <a:t>This </a:t>
            </a:r>
            <a:r>
              <a:rPr lang="en-US" sz="1500" dirty="0">
                <a:latin typeface="Lato" panose="020B0604020202020204" charset="0"/>
              </a:rPr>
              <a:t>process, sometimes called impression management, begins with the idea of personal performance (Goffman, 1959, 1967).</a:t>
            </a:r>
            <a:endParaRPr lang="" sz="1500" dirty="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542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402" y="503435"/>
            <a:ext cx="8455632" cy="565078"/>
          </a:xfrm>
        </p:spPr>
        <p:txBody>
          <a:bodyPr/>
          <a:lstStyle/>
          <a:p>
            <a:pPr algn="ctr"/>
            <a:r>
              <a:rPr lang="" sz="2400" dirty="0" smtClean="0"/>
              <a:t>Non-Verbal Communication, Demeanor, Personal Spcae</a:t>
            </a:r>
            <a:endParaRPr lang="" sz="2400" dirty="0"/>
          </a:p>
        </p:txBody>
      </p:sp>
      <p:sp>
        <p:nvSpPr>
          <p:cNvPr id="3" name="Rectangle 2"/>
          <p:cNvSpPr/>
          <p:nvPr/>
        </p:nvSpPr>
        <p:spPr>
          <a:xfrm>
            <a:off x="421240" y="1447739"/>
            <a:ext cx="8198778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u="sng" dirty="0" smtClean="0">
                <a:solidFill>
                  <a:schemeClr val="bg2"/>
                </a:solidFill>
                <a:latin typeface="Lato" panose="020B0604020202020204" charset="0"/>
              </a:rPr>
              <a:t>Nonverbal </a:t>
            </a:r>
            <a:r>
              <a:rPr lang="en-US" sz="1500" b="1" u="sng" dirty="0">
                <a:solidFill>
                  <a:schemeClr val="bg2"/>
                </a:solidFill>
                <a:latin typeface="Lato" panose="020B0604020202020204" charset="0"/>
              </a:rPr>
              <a:t>communication</a:t>
            </a:r>
            <a:r>
              <a:rPr lang="en-US" sz="1500" dirty="0">
                <a:solidFill>
                  <a:schemeClr val="bg2"/>
                </a:solidFill>
                <a:latin typeface="Lato" panose="020B0604020202020204" charset="0"/>
              </a:rPr>
              <a:t>, communication using body movements, gestures, and facial expressions rather than speech. People use many parts of the body to convey information through body language. </a:t>
            </a:r>
            <a:endParaRPr lang="en-US" sz="1500" dirty="0" smtClean="0">
              <a:solidFill>
                <a:schemeClr val="bg2"/>
              </a:solidFill>
              <a:latin typeface="Lato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2"/>
              </a:solidFill>
              <a:latin typeface="Lato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i="1" dirty="0" smtClean="0">
                <a:solidFill>
                  <a:schemeClr val="bg2"/>
                </a:solidFill>
                <a:latin typeface="Lato" panose="020B0604020202020204" charset="0"/>
              </a:rPr>
              <a:t>Facial </a:t>
            </a:r>
            <a:r>
              <a:rPr lang="en-US" sz="1500" b="1" i="1" dirty="0">
                <a:solidFill>
                  <a:schemeClr val="bg2"/>
                </a:solidFill>
                <a:latin typeface="Lato" panose="020B0604020202020204" charset="0"/>
              </a:rPr>
              <a:t>expressions </a:t>
            </a:r>
            <a:r>
              <a:rPr lang="en-US" sz="1500" dirty="0">
                <a:solidFill>
                  <a:schemeClr val="bg2"/>
                </a:solidFill>
                <a:latin typeface="Lato" panose="020B0604020202020204" charset="0"/>
              </a:rPr>
              <a:t>are the most important type of body language</a:t>
            </a:r>
            <a:r>
              <a:rPr lang="en-US" sz="1500" dirty="0" smtClean="0">
                <a:solidFill>
                  <a:schemeClr val="bg2"/>
                </a:solidFill>
                <a:latin typeface="Lato" panose="020B060402020202020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2"/>
              </a:solidFill>
              <a:latin typeface="Lato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u="sng" dirty="0" smtClean="0">
                <a:solidFill>
                  <a:schemeClr val="bg2"/>
                </a:solidFill>
                <a:latin typeface="Lato" panose="020B0604020202020204" charset="0"/>
              </a:rPr>
              <a:t>Demeanor</a:t>
            </a:r>
            <a:r>
              <a:rPr lang="en-US" sz="1500" dirty="0" smtClean="0">
                <a:solidFill>
                  <a:schemeClr val="bg2"/>
                </a:solidFill>
                <a:latin typeface="Lato" panose="020B0604020202020204" charset="0"/>
              </a:rPr>
              <a:t>—the way </a:t>
            </a:r>
            <a:r>
              <a:rPr lang="en-US" sz="1500" dirty="0">
                <a:solidFill>
                  <a:schemeClr val="bg2"/>
                </a:solidFill>
                <a:latin typeface="Lato" panose="020B0604020202020204" charset="0"/>
              </a:rPr>
              <a:t>we act and carry ourselves—is a clue to social power. Simply put, powerful people enjoy more freedom in how they act</a:t>
            </a:r>
            <a:endParaRPr lang="en-US" sz="1500" dirty="0" smtClean="0">
              <a:solidFill>
                <a:schemeClr val="bg2"/>
              </a:solidFill>
              <a:latin typeface="Lato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2"/>
              </a:solidFill>
              <a:latin typeface="Lato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2"/>
                </a:solidFill>
                <a:latin typeface="Lato" panose="020B0604020202020204" charset="0"/>
              </a:rPr>
              <a:t>For both sexes, the concept of </a:t>
            </a:r>
            <a:r>
              <a:rPr lang="en-US" sz="1500" b="1" u="sng" dirty="0">
                <a:solidFill>
                  <a:schemeClr val="bg2"/>
                </a:solidFill>
                <a:latin typeface="Lato" panose="020B0604020202020204" charset="0"/>
              </a:rPr>
              <a:t>personal space </a:t>
            </a:r>
            <a:r>
              <a:rPr lang="en-US" sz="1500" dirty="0">
                <a:solidFill>
                  <a:schemeClr val="bg2"/>
                </a:solidFill>
                <a:latin typeface="Lato" panose="020B0604020202020204" charset="0"/>
              </a:rPr>
              <a:t>refers to the </a:t>
            </a:r>
            <a:r>
              <a:rPr lang="en-US" sz="1500" dirty="0" smtClean="0">
                <a:solidFill>
                  <a:schemeClr val="bg2"/>
                </a:solidFill>
                <a:latin typeface="Lato" panose="020B0604020202020204" charset="0"/>
              </a:rPr>
              <a:t>surrounding </a:t>
            </a:r>
            <a:r>
              <a:rPr lang="en-US" sz="1500" dirty="0">
                <a:solidFill>
                  <a:schemeClr val="bg2"/>
                </a:solidFill>
                <a:latin typeface="Lato" panose="020B0604020202020204" charset="0"/>
              </a:rPr>
              <a:t>area over which a person makes some claim to </a:t>
            </a:r>
            <a:r>
              <a:rPr lang="en-US" sz="1500" dirty="0" smtClean="0">
                <a:solidFill>
                  <a:schemeClr val="bg2"/>
                </a:solidFill>
                <a:latin typeface="Lato" panose="020B0604020202020204" charset="0"/>
              </a:rPr>
              <a:t>privacy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2"/>
              </a:solidFill>
              <a:latin typeface="Lato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sz="1500" dirty="0">
              <a:solidFill>
                <a:schemeClr val="bg2"/>
              </a:solidFill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624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Q&amp;A Session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642" y="592666"/>
            <a:ext cx="7746715" cy="508001"/>
          </a:xfrm>
        </p:spPr>
        <p:txBody>
          <a:bodyPr/>
          <a:lstStyle/>
          <a:p>
            <a:pPr algn="ctr"/>
            <a:r>
              <a:rPr lang="en-US" u="sng" dirty="0" smtClean="0"/>
              <a:t>SOCIAL </a:t>
            </a:r>
            <a:r>
              <a:rPr lang="en-US" u="sng" dirty="0" smtClean="0"/>
              <a:t>INTERACTION AND SOCIAL ACTION</a:t>
            </a:r>
            <a:endParaRPr lang="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337" y="1284270"/>
            <a:ext cx="8178229" cy="336992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endParaRPr lang="en-US" sz="1500" b="1" u="sng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b="1" u="sng" dirty="0" smtClean="0">
                <a:solidFill>
                  <a:schemeClr val="bg2"/>
                </a:solidFill>
              </a:rPr>
              <a:t>Social Interaction</a:t>
            </a:r>
            <a:r>
              <a:rPr lang="en-US" sz="1500" dirty="0">
                <a:solidFill>
                  <a:schemeClr val="bg2"/>
                </a:solidFill>
              </a:rPr>
              <a:t>, the process by which </a:t>
            </a:r>
            <a:r>
              <a:rPr lang="en-US" sz="1500" dirty="0" smtClean="0">
                <a:solidFill>
                  <a:schemeClr val="bg2"/>
                </a:solidFill>
              </a:rPr>
              <a:t>people </a:t>
            </a:r>
            <a:r>
              <a:rPr lang="en-US" sz="1500" dirty="0">
                <a:solidFill>
                  <a:schemeClr val="bg2"/>
                </a:solidFill>
              </a:rPr>
              <a:t>act and react in relation to others</a:t>
            </a:r>
            <a:r>
              <a:rPr lang="en-US" sz="1500" dirty="0" smtClean="0">
                <a:solidFill>
                  <a:schemeClr val="bg2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dirty="0" smtClean="0">
                <a:solidFill>
                  <a:schemeClr val="bg2"/>
                </a:solidFill>
              </a:rPr>
              <a:t>It is the basic building block of a human society. Without social interaction there is no exchange of information and feelings among humans.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b="1" u="sng" dirty="0" smtClean="0">
                <a:solidFill>
                  <a:schemeClr val="bg2"/>
                </a:solidFill>
              </a:rPr>
              <a:t>Social Action</a:t>
            </a:r>
            <a:r>
              <a:rPr lang="en-US" sz="1500" dirty="0" smtClean="0">
                <a:solidFill>
                  <a:schemeClr val="bg2"/>
                </a:solidFill>
              </a:rPr>
              <a:t>, any action performed for achieving a specific goal. e.g. students studying to secure good grades, driving a car, reaching home etc.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dirty="0" smtClean="0">
                <a:solidFill>
                  <a:schemeClr val="bg2"/>
                </a:solidFill>
              </a:rPr>
              <a:t>Social Interaction and Social Action are both important concepts in understanding the dynamics of human interaction in society.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eriod"/>
            </a:pPr>
            <a:endParaRPr lang="en-US" sz="1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806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"/>
          </a:p>
        </p:txBody>
      </p:sp>
      <p:pic>
        <p:nvPicPr>
          <p:cNvPr id="3074" name="Picture 2" descr="Chapter 4 lecture 5, 6 social action / Interacti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637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"/>
          </a:p>
        </p:txBody>
      </p:sp>
      <p:pic>
        <p:nvPicPr>
          <p:cNvPr id="4102" name="Picture 6" descr="PPT - Social Action and social Interaction PowerPoint Presentation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7164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"/>
          </a:p>
        </p:txBody>
      </p:sp>
      <p:pic>
        <p:nvPicPr>
          <p:cNvPr id="1026" name="Picture 2" descr="PPT - Ch 4 PowerPoint Presentation, free download - ID:19860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993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4" y="640556"/>
            <a:ext cx="7683037" cy="469053"/>
          </a:xfrm>
        </p:spPr>
        <p:txBody>
          <a:bodyPr/>
          <a:lstStyle/>
          <a:p>
            <a:r>
              <a:rPr lang="en-US" dirty="0" smtClean="0"/>
              <a:t>SOCIAL STATUS AND RELATED CONCEPTS</a:t>
            </a:r>
            <a:endParaRPr lang="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0966" y="1181528"/>
            <a:ext cx="8311794" cy="37808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400" b="1" u="sng" dirty="0">
                <a:solidFill>
                  <a:schemeClr val="bg2"/>
                </a:solidFill>
              </a:rPr>
              <a:t>Status</a:t>
            </a:r>
            <a:r>
              <a:rPr lang="en-US" sz="1400" dirty="0">
                <a:solidFill>
                  <a:schemeClr val="bg2"/>
                </a:solidFill>
              </a:rPr>
              <a:t>, a social position that a person holds. In everyday use, the word status generally means “prestige,” 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400" b="1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2"/>
                </a:solidFill>
              </a:rPr>
              <a:t>The term </a:t>
            </a:r>
            <a:r>
              <a:rPr lang="en-US" sz="1400" b="1" u="sng" dirty="0">
                <a:solidFill>
                  <a:schemeClr val="bg2"/>
                </a:solidFill>
              </a:rPr>
              <a:t>status set </a:t>
            </a:r>
            <a:r>
              <a:rPr lang="en-US" sz="1400" dirty="0">
                <a:solidFill>
                  <a:schemeClr val="bg2"/>
                </a:solidFill>
              </a:rPr>
              <a:t>refers to all the statuses a person holds at a given time. e.g. A teenage girl may be a daughter to her parents, a sister to her brother, a student at her school, and a goalie on her soccer team.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400" b="1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2"/>
                </a:solidFill>
              </a:rPr>
              <a:t>An </a:t>
            </a:r>
            <a:r>
              <a:rPr lang="en-US" sz="1400" b="1" u="sng" dirty="0">
                <a:solidFill>
                  <a:schemeClr val="bg2"/>
                </a:solidFill>
              </a:rPr>
              <a:t>ascribed status </a:t>
            </a:r>
            <a:r>
              <a:rPr lang="en-US" sz="1400" dirty="0">
                <a:solidFill>
                  <a:schemeClr val="bg2"/>
                </a:solidFill>
              </a:rPr>
              <a:t>is a social position a person receives at birth or takes on involuntarily later in life. e.g. Caste, Gender, Race etc.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400" b="1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2"/>
                </a:solidFill>
              </a:rPr>
              <a:t>An </a:t>
            </a:r>
            <a:r>
              <a:rPr lang="en-US" sz="1400" b="1" u="sng" dirty="0">
                <a:solidFill>
                  <a:schemeClr val="bg2"/>
                </a:solidFill>
              </a:rPr>
              <a:t>achieved status </a:t>
            </a:r>
            <a:r>
              <a:rPr lang="en-US" sz="1400" dirty="0">
                <a:solidFill>
                  <a:schemeClr val="bg2"/>
                </a:solidFill>
              </a:rPr>
              <a:t>refers to a social position a person takes on voluntarily that Understand reflects personal ability and effort. E.g. Skills, Education, Power, Respect</a:t>
            </a:r>
            <a:r>
              <a:rPr lang="en-US" sz="1400" dirty="0" smtClean="0">
                <a:solidFill>
                  <a:schemeClr val="bg2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400" b="1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2"/>
                </a:solidFill>
              </a:rPr>
              <a:t>Some statuses matter more than others. A </a:t>
            </a:r>
            <a:r>
              <a:rPr lang="en-US" sz="1400" b="1" u="sng" dirty="0">
                <a:solidFill>
                  <a:schemeClr val="bg2"/>
                </a:solidFill>
              </a:rPr>
              <a:t>master status </a:t>
            </a:r>
            <a:r>
              <a:rPr lang="en-US" sz="1400" dirty="0">
                <a:solidFill>
                  <a:schemeClr val="bg2"/>
                </a:solidFill>
              </a:rPr>
              <a:t>is a status that has special importance for social identity, often shaping a person’s entire life.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400" b="1" dirty="0">
              <a:solidFill>
                <a:schemeClr val="bg2"/>
              </a:solidFill>
            </a:endParaRPr>
          </a:p>
          <a:p>
            <a:endParaRPr lang="" dirty="0"/>
          </a:p>
        </p:txBody>
      </p:sp>
    </p:spTree>
    <p:extLst>
      <p:ext uri="{BB962C8B-B14F-4D97-AF65-F5344CB8AC3E}">
        <p14:creationId xmlns:p14="http://schemas.microsoft.com/office/powerpoint/2010/main" val="3418320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4" y="595636"/>
            <a:ext cx="7690985" cy="531415"/>
          </a:xfrm>
        </p:spPr>
        <p:txBody>
          <a:bodyPr/>
          <a:lstStyle/>
          <a:p>
            <a:r>
              <a:rPr lang="en-US" dirty="0" smtClean="0">
                <a:solidFill>
                  <a:schemeClr val="bg2"/>
                </a:solidFill>
              </a:rPr>
              <a:t>SOCIAL ROLE AND RELATED CONCEPTS</a:t>
            </a:r>
            <a:endParaRPr lang="" dirty="0">
              <a:solidFill>
                <a:schemeClr val="bg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2886" y="1294543"/>
            <a:ext cx="8116584" cy="37133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500" b="1" u="sng" dirty="0" smtClean="0">
                <a:solidFill>
                  <a:schemeClr val="bg2"/>
                </a:solidFill>
              </a:rPr>
              <a:t>Role</a:t>
            </a:r>
            <a:r>
              <a:rPr lang="en-US" sz="1500" dirty="0">
                <a:solidFill>
                  <a:schemeClr val="bg2"/>
                </a:solidFill>
              </a:rPr>
              <a:t>, behavior expected of someone who holds a particular status. A person holds a status and performs a role </a:t>
            </a:r>
            <a:endParaRPr lang="en-US" sz="1500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2"/>
                </a:solidFill>
              </a:rPr>
              <a:t>Robert Merton (1968) introduced the term </a:t>
            </a:r>
            <a:r>
              <a:rPr lang="en-US" sz="1500" b="1" u="sng" dirty="0">
                <a:solidFill>
                  <a:schemeClr val="bg2"/>
                </a:solidFill>
              </a:rPr>
              <a:t>role set </a:t>
            </a:r>
            <a:r>
              <a:rPr lang="en-US" sz="1500" dirty="0">
                <a:solidFill>
                  <a:schemeClr val="bg2"/>
                </a:solidFill>
              </a:rPr>
              <a:t>to identify a number of roles attached to a single </a:t>
            </a:r>
            <a:r>
              <a:rPr lang="en-US" sz="1500" dirty="0" smtClean="0">
                <a:solidFill>
                  <a:schemeClr val="bg2"/>
                </a:solidFill>
              </a:rPr>
              <a:t>status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b="1" u="sng" dirty="0">
                <a:solidFill>
                  <a:schemeClr val="bg2"/>
                </a:solidFill>
              </a:rPr>
              <a:t>R</a:t>
            </a:r>
            <a:r>
              <a:rPr lang="en-US" sz="1500" b="1" u="sng" dirty="0" smtClean="0">
                <a:solidFill>
                  <a:schemeClr val="bg2"/>
                </a:solidFill>
              </a:rPr>
              <a:t>ole </a:t>
            </a:r>
            <a:r>
              <a:rPr lang="en-US" sz="1500" b="1" u="sng" dirty="0">
                <a:solidFill>
                  <a:schemeClr val="bg2"/>
                </a:solidFill>
              </a:rPr>
              <a:t>conflict </a:t>
            </a:r>
            <a:r>
              <a:rPr lang="en-US" sz="1500" dirty="0">
                <a:solidFill>
                  <a:schemeClr val="bg2"/>
                </a:solidFill>
              </a:rPr>
              <a:t>as conflict among the roles connected to two or more statuses</a:t>
            </a:r>
            <a:r>
              <a:rPr lang="en-US" sz="1500" dirty="0" smtClean="0">
                <a:solidFill>
                  <a:schemeClr val="bg2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b="1" u="sng" dirty="0">
                <a:solidFill>
                  <a:schemeClr val="bg2"/>
                </a:solidFill>
              </a:rPr>
              <a:t>Role strain </a:t>
            </a:r>
            <a:r>
              <a:rPr lang="en-US" sz="1500" dirty="0">
                <a:solidFill>
                  <a:schemeClr val="bg2"/>
                </a:solidFill>
              </a:rPr>
              <a:t>refers to tension among the roles connected to a </a:t>
            </a:r>
            <a:r>
              <a:rPr lang="en-US" sz="1500" dirty="0" smtClean="0">
                <a:solidFill>
                  <a:schemeClr val="bg2"/>
                </a:solidFill>
              </a:rPr>
              <a:t>single status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" sz="1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170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347" y="1"/>
            <a:ext cx="5260369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838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5" y="541867"/>
            <a:ext cx="7770533" cy="609600"/>
          </a:xfrm>
        </p:spPr>
        <p:txBody>
          <a:bodyPr/>
          <a:lstStyle/>
          <a:p>
            <a:r>
              <a:rPr lang="" dirty="0" smtClean="0"/>
              <a:t>IMPORTANT CONCEPTS</a:t>
            </a:r>
            <a:endParaRPr lang="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7400" y="1458930"/>
            <a:ext cx="7894358" cy="346239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2"/>
                </a:solidFill>
              </a:rPr>
              <a:t>The </a:t>
            </a:r>
            <a:r>
              <a:rPr lang="en-US" sz="1500" b="1" u="sng" dirty="0">
                <a:solidFill>
                  <a:schemeClr val="bg2"/>
                </a:solidFill>
              </a:rPr>
              <a:t>social construction of reality </a:t>
            </a:r>
            <a:r>
              <a:rPr lang="en-US" sz="1500" dirty="0">
                <a:solidFill>
                  <a:schemeClr val="bg2"/>
                </a:solidFill>
              </a:rPr>
              <a:t>is the process by which people creatively shape reality through social interaction. This idea is the </a:t>
            </a:r>
            <a:r>
              <a:rPr lang="en-US" sz="1500" dirty="0" smtClean="0">
                <a:solidFill>
                  <a:schemeClr val="bg2"/>
                </a:solidFill>
              </a:rPr>
              <a:t>foundation </a:t>
            </a:r>
            <a:r>
              <a:rPr lang="en-US" sz="1500" dirty="0">
                <a:solidFill>
                  <a:schemeClr val="bg2"/>
                </a:solidFill>
              </a:rPr>
              <a:t>of the symbolic-interaction </a:t>
            </a:r>
            <a:r>
              <a:rPr lang="en-US" sz="1500" dirty="0" smtClean="0">
                <a:solidFill>
                  <a:schemeClr val="bg2"/>
                </a:solidFill>
              </a:rPr>
              <a:t>approach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b="1" u="sng" dirty="0">
                <a:solidFill>
                  <a:schemeClr val="bg2"/>
                </a:solidFill>
              </a:rPr>
              <a:t>Thomas theorem</a:t>
            </a:r>
            <a:r>
              <a:rPr lang="en-US" sz="1500" dirty="0">
                <a:solidFill>
                  <a:schemeClr val="bg2"/>
                </a:solidFill>
              </a:rPr>
              <a:t>, named after W. I. Thomas and Dorothy Thomas </a:t>
            </a:r>
            <a:r>
              <a:rPr lang="en-US" sz="1500" dirty="0" smtClean="0">
                <a:solidFill>
                  <a:schemeClr val="bg2"/>
                </a:solidFill>
              </a:rPr>
              <a:t>says that Situations </a:t>
            </a:r>
            <a:r>
              <a:rPr lang="en-US" sz="1500" dirty="0">
                <a:solidFill>
                  <a:schemeClr val="bg2"/>
                </a:solidFill>
              </a:rPr>
              <a:t>that are </a:t>
            </a:r>
            <a:r>
              <a:rPr lang="en-US" sz="1500" dirty="0" smtClean="0">
                <a:solidFill>
                  <a:schemeClr val="bg2"/>
                </a:solidFill>
              </a:rPr>
              <a:t>defined </a:t>
            </a:r>
            <a:r>
              <a:rPr lang="en-US" sz="1500" dirty="0">
                <a:solidFill>
                  <a:schemeClr val="bg2"/>
                </a:solidFill>
              </a:rPr>
              <a:t>as real are real in their consequences. </a:t>
            </a:r>
            <a:endParaRPr lang="en-US" sz="1500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2"/>
                </a:solidFill>
              </a:rPr>
              <a:t>Harold </a:t>
            </a:r>
            <a:r>
              <a:rPr lang="en-US" sz="1500" dirty="0" smtClean="0">
                <a:solidFill>
                  <a:schemeClr val="bg2"/>
                </a:solidFill>
              </a:rPr>
              <a:t>Garfunkel </a:t>
            </a:r>
            <a:r>
              <a:rPr lang="en-US" sz="1500" dirty="0">
                <a:solidFill>
                  <a:schemeClr val="bg2"/>
                </a:solidFill>
              </a:rPr>
              <a:t>(1967) devised </a:t>
            </a:r>
            <a:r>
              <a:rPr lang="en-US" sz="1500" b="1" u="sng" dirty="0">
                <a:solidFill>
                  <a:schemeClr val="bg2"/>
                </a:solidFill>
              </a:rPr>
              <a:t>ethnomethodology</a:t>
            </a:r>
            <a:r>
              <a:rPr lang="en-US" sz="1500" dirty="0">
                <a:solidFill>
                  <a:schemeClr val="bg2"/>
                </a:solidFill>
              </a:rPr>
              <a:t>, the study of the way </a:t>
            </a:r>
            <a:r>
              <a:rPr lang="en-US" sz="1500" dirty="0" smtClean="0">
                <a:solidFill>
                  <a:schemeClr val="bg2"/>
                </a:solidFill>
              </a:rPr>
              <a:t>people </a:t>
            </a:r>
            <a:r>
              <a:rPr lang="en-US" sz="1500" dirty="0">
                <a:solidFill>
                  <a:schemeClr val="bg2"/>
                </a:solidFill>
              </a:rPr>
              <a:t>make sense of their everyday </a:t>
            </a:r>
            <a:r>
              <a:rPr lang="en-US" sz="1500" dirty="0" smtClean="0">
                <a:solidFill>
                  <a:schemeClr val="bg2"/>
                </a:solidFill>
              </a:rPr>
              <a:t>surroundings</a:t>
            </a:r>
          </a:p>
          <a:p>
            <a:pPr marL="146050" indent="0">
              <a:buNone/>
            </a:pPr>
            <a:endParaRPr lang="en-US" sz="1500" dirty="0">
              <a:solidFill>
                <a:schemeClr val="bg2"/>
              </a:solidFill>
            </a:endParaRPr>
          </a:p>
          <a:p>
            <a:pPr marL="146050" indent="0">
              <a:buNone/>
            </a:pPr>
            <a:endParaRPr lang="" sz="1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77066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</TotalTime>
  <Words>674</Words>
  <Application>Microsoft Office PowerPoint</Application>
  <PresentationFormat>On-screen Show (16:9)</PresentationFormat>
  <Paragraphs>55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Wingdings</vt:lpstr>
      <vt:lpstr>Raleway</vt:lpstr>
      <vt:lpstr>Lato</vt:lpstr>
      <vt:lpstr>Streamline</vt:lpstr>
      <vt:lpstr>Sociology  Course Code (SS 2005)</vt:lpstr>
      <vt:lpstr>SOCIAL INTERACTION AND SOCIAL ACTION</vt:lpstr>
      <vt:lpstr>PowerPoint Presentation</vt:lpstr>
      <vt:lpstr>PowerPoint Presentation</vt:lpstr>
      <vt:lpstr>PowerPoint Presentation</vt:lpstr>
      <vt:lpstr>SOCIAL STATUS AND RELATED CONCEPTS</vt:lpstr>
      <vt:lpstr>SOCIAL ROLE AND RELATED CONCEPTS</vt:lpstr>
      <vt:lpstr>PowerPoint Presentation</vt:lpstr>
      <vt:lpstr>IMPORTANT CONCEPTS</vt:lpstr>
      <vt:lpstr>ERVING GOFFMAN’S: DRAMATURGICAL ANALYSIS</vt:lpstr>
      <vt:lpstr>Non-Verbal Communication, Demeanor, Personal Spcae</vt:lpstr>
      <vt:lpstr>Q&amp;A Session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Sociology  Course Code (SS 2005)</dc:title>
  <dc:creator>Zeeshan</dc:creator>
  <cp:lastModifiedBy>Zeeshan</cp:lastModifiedBy>
  <cp:revision>160</cp:revision>
  <dcterms:modified xsi:type="dcterms:W3CDTF">2024-03-07T19:45:59Z</dcterms:modified>
</cp:coreProperties>
</file>